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16522"/>
    <a:srgbClr val="B4181F"/>
    <a:srgbClr val="0058A4"/>
    <a:srgbClr val="0743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588"/>
    <p:restoredTop sz="89775" autoAdjust="0"/>
  </p:normalViewPr>
  <p:slideViewPr>
    <p:cSldViewPr snapToGrid="0" snapToObjects="1">
      <p:cViewPr varScale="1">
        <p:scale>
          <a:sx n="66" d="100"/>
          <a:sy n="66" d="100"/>
        </p:scale>
        <p:origin x="3352" y="19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EEBF9-2D56-F347-AA89-095A43F8B735}" type="datetimeFigureOut">
              <a:rPr lang="en-US" smtClean="0"/>
              <a:t>4/2/20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D0FF8-56AA-BB44-B606-2636E08001F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89268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EEBF9-2D56-F347-AA89-095A43F8B735}" type="datetimeFigureOut">
              <a:rPr lang="en-US" smtClean="0"/>
              <a:t>4/2/20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D0FF8-56AA-BB44-B606-2636E08001F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2118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EEBF9-2D56-F347-AA89-095A43F8B735}" type="datetimeFigureOut">
              <a:rPr lang="en-US" smtClean="0"/>
              <a:t>4/2/20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D0FF8-56AA-BB44-B606-2636E08001F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46742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EEBF9-2D56-F347-AA89-095A43F8B735}" type="datetimeFigureOut">
              <a:rPr lang="en-US" smtClean="0"/>
              <a:t>4/2/20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D0FF8-56AA-BB44-B606-2636E08001F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75585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EEBF9-2D56-F347-AA89-095A43F8B735}" type="datetimeFigureOut">
              <a:rPr lang="en-US" smtClean="0"/>
              <a:t>4/2/20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D0FF8-56AA-BB44-B606-2636E08001F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9965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EEBF9-2D56-F347-AA89-095A43F8B735}" type="datetimeFigureOut">
              <a:rPr lang="en-US" smtClean="0"/>
              <a:t>4/2/20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D0FF8-56AA-BB44-B606-2636E08001F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21043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EEBF9-2D56-F347-AA89-095A43F8B735}" type="datetimeFigureOut">
              <a:rPr lang="en-US" smtClean="0"/>
              <a:t>4/2/20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D0FF8-56AA-BB44-B606-2636E08001F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65915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EEBF9-2D56-F347-AA89-095A43F8B735}" type="datetimeFigureOut">
              <a:rPr lang="en-US" smtClean="0"/>
              <a:t>4/2/20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D0FF8-56AA-BB44-B606-2636E08001F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12847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EEBF9-2D56-F347-AA89-095A43F8B735}" type="datetimeFigureOut">
              <a:rPr lang="en-US" smtClean="0"/>
              <a:t>4/2/20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D0FF8-56AA-BB44-B606-2636E08001F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30910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EEBF9-2D56-F347-AA89-095A43F8B735}" type="datetimeFigureOut">
              <a:rPr lang="en-US" smtClean="0"/>
              <a:t>4/2/20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D0FF8-56AA-BB44-B606-2636E08001F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47735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EEBF9-2D56-F347-AA89-095A43F8B735}" type="datetimeFigureOut">
              <a:rPr lang="en-US" smtClean="0"/>
              <a:t>4/2/20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D0FF8-56AA-BB44-B606-2636E08001F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02763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AEEBF9-2D56-F347-AA89-095A43F8B735}" type="datetimeFigureOut">
              <a:rPr lang="en-US" smtClean="0"/>
              <a:t>4/2/20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2D0FF8-56AA-BB44-B606-2636E08001F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22264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tiff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hyperlink" Target="https://students.carleton.ca/2020/03/top-ten-tips-to-study-online/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hyperlink" Target="https://lifehacker.com/productivity-101-a-primer-to-the-pomodoro-technique-1598992730" TargetMode="External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hyperlink" Target="https://youtu.be/DqvM5H6Xw4U" TargetMode="External"/><Relationship Id="rId17" Type="http://schemas.openxmlformats.org/officeDocument/2006/relationships/hyperlink" Target="https://students.carleton.ca/2020/03/top-ten-tips-to-study-online/" TargetMode="External"/><Relationship Id="rId2" Type="http://schemas.openxmlformats.org/officeDocument/2006/relationships/image" Target="../media/image1.tiff"/><Relationship Id="rId16" Type="http://schemas.openxmlformats.org/officeDocument/2006/relationships/hyperlink" Target="https://sass.uottawa.ca/en/personal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hyperlink" Target="https://twitter.com/2amandalynn2/status/1239642754914942979" TargetMode="External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hyperlink" Target="http://www.flynnresearchgroup.com/module-and-resources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hyperlink" Target="https://lifehacker.com/productivity-101-a-primer-to-the-pomodoro-technique-1598992730" TargetMode="External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hyperlink" Target="https://youtu.be/DqvM5H6Xw4U" TargetMode="External"/><Relationship Id="rId2" Type="http://schemas.openxmlformats.org/officeDocument/2006/relationships/image" Target="../media/image1.tiff"/><Relationship Id="rId16" Type="http://schemas.openxmlformats.org/officeDocument/2006/relationships/hyperlink" Target="https://students.carleton.ca/2020/03/top-ten-tips-to-study-online/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hyperlink" Target="http://www.flynnresearchgroup.com/module-and-resources" TargetMode="External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hyperlink" Target="https://gnag.ca/covid-19-updates-and-activities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Rectangle 60">
            <a:extLst>
              <a:ext uri="{FF2B5EF4-FFF2-40B4-BE49-F238E27FC236}">
                <a16:creationId xmlns:a16="http://schemas.microsoft.com/office/drawing/2014/main" id="{2EF6D479-8819-8740-8A65-6ED229CB5282}"/>
              </a:ext>
            </a:extLst>
          </p:cNvPr>
          <p:cNvSpPr/>
          <p:nvPr/>
        </p:nvSpPr>
        <p:spPr>
          <a:xfrm>
            <a:off x="-6718" y="1143731"/>
            <a:ext cx="3448654" cy="183027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85A3787E-25E0-AD40-B0F1-F5A5C104A46F}"/>
              </a:ext>
            </a:extLst>
          </p:cNvPr>
          <p:cNvSpPr/>
          <p:nvPr/>
        </p:nvSpPr>
        <p:spPr>
          <a:xfrm>
            <a:off x="3428926" y="2970561"/>
            <a:ext cx="3448654" cy="183027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C61887C7-99B0-8249-B5B5-19287BC363EB}"/>
              </a:ext>
            </a:extLst>
          </p:cNvPr>
          <p:cNvSpPr/>
          <p:nvPr/>
        </p:nvSpPr>
        <p:spPr>
          <a:xfrm>
            <a:off x="0" y="4793889"/>
            <a:ext cx="3448654" cy="183027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CB19F6F9-868D-354F-9FFB-FD1A115690D3}"/>
              </a:ext>
            </a:extLst>
          </p:cNvPr>
          <p:cNvSpPr/>
          <p:nvPr/>
        </p:nvSpPr>
        <p:spPr>
          <a:xfrm>
            <a:off x="3428926" y="6610272"/>
            <a:ext cx="3448654" cy="183027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D824AF25-B76B-7745-B761-B42E9F943F3D}"/>
              </a:ext>
            </a:extLst>
          </p:cNvPr>
          <p:cNvSpPr/>
          <p:nvPr/>
        </p:nvSpPr>
        <p:spPr>
          <a:xfrm>
            <a:off x="1673583" y="14103880"/>
            <a:ext cx="6858000" cy="131395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9F66B6D5-8FB1-4441-A128-2C1A4349EB5C}"/>
              </a:ext>
            </a:extLst>
          </p:cNvPr>
          <p:cNvSpPr/>
          <p:nvPr/>
        </p:nvSpPr>
        <p:spPr>
          <a:xfrm>
            <a:off x="-6718" y="693216"/>
            <a:ext cx="6864718" cy="447224"/>
          </a:xfrm>
          <a:prstGeom prst="rect">
            <a:avLst/>
          </a:prstGeom>
          <a:solidFill>
            <a:srgbClr val="0058A4"/>
          </a:solidFill>
          <a:ln>
            <a:solidFill>
              <a:schemeClr val="bg1">
                <a:lumMod val="9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DD23A081-6BCE-B847-878D-1394A9D13311}"/>
              </a:ext>
            </a:extLst>
          </p:cNvPr>
          <p:cNvSpPr/>
          <p:nvPr/>
        </p:nvSpPr>
        <p:spPr>
          <a:xfrm>
            <a:off x="-6718" y="8444047"/>
            <a:ext cx="6873344" cy="73801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-12889"/>
            <a:ext cx="6858000" cy="721899"/>
          </a:xfrm>
          <a:solidFill>
            <a:srgbClr val="F16522"/>
          </a:solidFill>
        </p:spPr>
        <p:txBody>
          <a:bodyPr>
            <a:normAutofit/>
          </a:bodyPr>
          <a:lstStyle/>
          <a:p>
            <a:r>
              <a:rPr lang="en-CA" sz="3000" b="1" dirty="0">
                <a:solidFill>
                  <a:schemeClr val="bg1"/>
                </a:solidFill>
              </a:rPr>
              <a:t>My online learning/work plan</a:t>
            </a:r>
            <a:endParaRPr lang="en-US" sz="3000" b="1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116839" y="4848482"/>
            <a:ext cx="28552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How I  </a:t>
            </a:r>
            <a:r>
              <a:rPr lang="en-US" b="1" dirty="0">
                <a:solidFill>
                  <a:srgbClr val="F16522"/>
                </a:solidFill>
              </a:rPr>
              <a:t>minimize distractions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52001" y="4848482"/>
            <a:ext cx="2291388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My</a:t>
            </a:r>
            <a:r>
              <a:rPr lang="en-US" b="1" dirty="0">
                <a:solidFill>
                  <a:srgbClr val="F16522"/>
                </a:solidFill>
              </a:rPr>
              <a:t> work space</a:t>
            </a:r>
            <a:r>
              <a:rPr lang="en-US" sz="1100" dirty="0"/>
              <a:t> </a:t>
            </a:r>
            <a:r>
              <a:rPr lang="en-US" sz="1200" dirty="0"/>
              <a:t>and how I </a:t>
            </a:r>
            <a:r>
              <a:rPr lang="en-CA" sz="1600" b="1" dirty="0">
                <a:solidFill>
                  <a:srgbClr val="F16522"/>
                </a:solidFill>
              </a:rPr>
              <a:t>set boundaries </a:t>
            </a:r>
            <a:endParaRPr lang="en-US" sz="1600" dirty="0"/>
          </a:p>
        </p:txBody>
      </p:sp>
      <p:sp>
        <p:nvSpPr>
          <p:cNvPr id="6" name="TextBox 5"/>
          <p:cNvSpPr txBox="1"/>
          <p:nvPr/>
        </p:nvSpPr>
        <p:spPr>
          <a:xfrm>
            <a:off x="652001" y="1169254"/>
            <a:ext cx="28038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How I take care of my </a:t>
            </a:r>
            <a:r>
              <a:rPr lang="en-US" b="1" dirty="0">
                <a:solidFill>
                  <a:srgbClr val="F16522"/>
                </a:solidFill>
              </a:rPr>
              <a:t>physical </a:t>
            </a:r>
            <a:r>
              <a:rPr lang="en-US" sz="1400" dirty="0"/>
              <a:t>health</a:t>
            </a:r>
            <a:endParaRPr lang="en-US" sz="1400" b="1" dirty="0">
              <a:solidFill>
                <a:srgbClr val="F16522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50351" y="733992"/>
            <a:ext cx="56301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Fill in. Post in a prominent place. Revisit regularly </a:t>
            </a:r>
            <a:r>
              <a:rPr lang="en-US" dirty="0">
                <a:solidFill>
                  <a:schemeClr val="bg1"/>
                </a:solidFill>
                <a:sym typeface="Wingdings" pitchFamily="2" charset="2"/>
              </a:rPr>
              <a:t>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695" y="8459477"/>
            <a:ext cx="4613224" cy="70788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marL="72000" indent="-72000" defTabSz="169200">
              <a:buFont typeface="Arial" panose="020B0604020202020204" pitchFamily="34" charset="0"/>
              <a:buChar char="•"/>
            </a:pPr>
            <a:r>
              <a:rPr lang="en-US" sz="800" dirty="0"/>
              <a:t>You can chose the timeline to use for each section, e.g., daily, weekly.</a:t>
            </a:r>
          </a:p>
          <a:p>
            <a:pPr marL="72000" indent="-72000" defTabSz="169200">
              <a:buFont typeface="Arial" panose="020B0604020202020204" pitchFamily="34" charset="0"/>
              <a:buChar char="•"/>
            </a:pPr>
            <a:r>
              <a:rPr lang="en-US" sz="800" dirty="0"/>
              <a:t>There are excellent, detailed resources online, such as: </a:t>
            </a:r>
            <a:r>
              <a:rPr lang="en-CA" sz="800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https://students.carleton.ca/2020/03/top-ten-tips-to-study-online/</a:t>
            </a:r>
            <a:endParaRPr lang="en-US" sz="800" dirty="0"/>
          </a:p>
          <a:p>
            <a:pPr marL="72000" indent="-72000" defTabSz="169200">
              <a:buFont typeface="Arial" panose="020B0604020202020204" pitchFamily="34" charset="0"/>
              <a:buChar char="•"/>
            </a:pPr>
            <a:r>
              <a:rPr lang="en-US" sz="800" dirty="0"/>
              <a:t>Icons from </a:t>
            </a:r>
            <a:r>
              <a:rPr lang="en-US" sz="800" dirty="0" err="1"/>
              <a:t>Freepik</a:t>
            </a:r>
            <a:r>
              <a:rPr lang="en-US" sz="800" dirty="0"/>
              <a:t>, </a:t>
            </a:r>
            <a:r>
              <a:rPr lang="en-US" sz="800" dirty="0" err="1"/>
              <a:t>Kiranshastry</a:t>
            </a:r>
            <a:r>
              <a:rPr lang="en-US" sz="800" dirty="0"/>
              <a:t>, Nikita </a:t>
            </a:r>
            <a:r>
              <a:rPr lang="en-US" sz="800" dirty="0" err="1"/>
              <a:t>Golubev</a:t>
            </a:r>
            <a:r>
              <a:rPr lang="en-US" sz="800" dirty="0"/>
              <a:t>, </a:t>
            </a:r>
            <a:r>
              <a:rPr lang="en-US" sz="800" dirty="0" err="1"/>
              <a:t>Kiranshastry</a:t>
            </a:r>
            <a:r>
              <a:rPr lang="en-US" sz="800" dirty="0"/>
              <a:t>, </a:t>
            </a:r>
            <a:r>
              <a:rPr lang="en-US" sz="800" dirty="0" err="1"/>
              <a:t>Catkuro</a:t>
            </a:r>
            <a:r>
              <a:rPr lang="en-US" sz="800" dirty="0"/>
              <a:t>, and </a:t>
            </a:r>
            <a:r>
              <a:rPr lang="en-US" sz="800" dirty="0" err="1"/>
              <a:t>Eucalyp</a:t>
            </a:r>
            <a:r>
              <a:rPr lang="en-US" sz="800" dirty="0"/>
              <a:t> from </a:t>
            </a:r>
            <a:r>
              <a:rPr lang="en-US" sz="800" dirty="0" err="1"/>
              <a:t>Flaticon</a:t>
            </a:r>
            <a:endParaRPr lang="en-US" sz="800" dirty="0"/>
          </a:p>
          <a:p>
            <a:pPr marL="72000" indent="-72000" defTabSz="169200">
              <a:buFont typeface="Arial" panose="020B0604020202020204" pitchFamily="34" charset="0"/>
              <a:buChar char="•"/>
            </a:pPr>
            <a:r>
              <a:rPr lang="en-US" sz="800" dirty="0"/>
              <a:t>Created by Alison Flynn. Suggestions for this short guide are welcomed!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07FF081-07EF-6D46-B4CF-0C31AF493EF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51925" y="8664147"/>
            <a:ext cx="919792" cy="321197"/>
          </a:xfrm>
          <a:prstGeom prst="rect">
            <a:avLst/>
          </a:prstGeom>
        </p:spPr>
      </p:pic>
      <p:sp>
        <p:nvSpPr>
          <p:cNvPr id="43" name="Rounded Rectangle 42">
            <a:extLst>
              <a:ext uri="{FF2B5EF4-FFF2-40B4-BE49-F238E27FC236}">
                <a16:creationId xmlns:a16="http://schemas.microsoft.com/office/drawing/2014/main" id="{06A0D30E-BE16-8D45-9931-80A845FC4EAD}"/>
              </a:ext>
            </a:extLst>
          </p:cNvPr>
          <p:cNvSpPr/>
          <p:nvPr/>
        </p:nvSpPr>
        <p:spPr>
          <a:xfrm>
            <a:off x="4694724" y="8597239"/>
            <a:ext cx="897591" cy="445729"/>
          </a:xfrm>
          <a:prstGeom prst="roundRect">
            <a:avLst>
              <a:gd name="adj" fmla="val 9125"/>
            </a:avLst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FDBC4AB7-3432-074B-BCCD-58C959D00F2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35630" y="8650178"/>
            <a:ext cx="817740" cy="36644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3F3ABF38-4098-8F4F-9042-5D1316BD079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9365" y="4893203"/>
            <a:ext cx="481972" cy="481972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56662287-CF82-2345-B0A2-51CF16B022B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544936" y="4903278"/>
            <a:ext cx="559755" cy="559755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FAEDC698-BDDC-2A4C-A38C-A9524C787D3F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2626" y="1202292"/>
            <a:ext cx="575450" cy="575450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FF784798-A641-AF48-B252-3B768AF34B6F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501907" y="1216888"/>
            <a:ext cx="551281" cy="551281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CCB1AB7B-6E7C-C949-9522-5DF4B4D4C959}"/>
              </a:ext>
            </a:extLst>
          </p:cNvPr>
          <p:cNvSpPr/>
          <p:nvPr/>
        </p:nvSpPr>
        <p:spPr>
          <a:xfrm>
            <a:off x="4116839" y="1169254"/>
            <a:ext cx="282793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/>
              <a:t>How I take care of my </a:t>
            </a:r>
            <a:r>
              <a:rPr lang="en-US" b="1" dirty="0">
                <a:solidFill>
                  <a:srgbClr val="F16522"/>
                </a:solidFill>
              </a:rPr>
              <a:t>mental </a:t>
            </a:r>
            <a:r>
              <a:rPr lang="en-US" sz="1400" dirty="0"/>
              <a:t>health</a:t>
            </a:r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id="{ACA8EEE6-989F-4A49-B661-927E8893186C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12475" y="3069111"/>
            <a:ext cx="475752" cy="475752"/>
          </a:xfrm>
          <a:prstGeom prst="rect">
            <a:avLst/>
          </a:prstGeom>
        </p:spPr>
      </p:pic>
      <p:sp>
        <p:nvSpPr>
          <p:cNvPr id="52" name="TextBox 51">
            <a:extLst>
              <a:ext uri="{FF2B5EF4-FFF2-40B4-BE49-F238E27FC236}">
                <a16:creationId xmlns:a16="http://schemas.microsoft.com/office/drawing/2014/main" id="{B8B00FB6-2E34-4E4A-91F8-685B5A6FF0BE}"/>
              </a:ext>
            </a:extLst>
          </p:cNvPr>
          <p:cNvSpPr txBox="1"/>
          <p:nvPr/>
        </p:nvSpPr>
        <p:spPr>
          <a:xfrm>
            <a:off x="652001" y="2995543"/>
            <a:ext cx="18340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My</a:t>
            </a:r>
            <a:r>
              <a:rPr lang="en-US" b="1" dirty="0">
                <a:solidFill>
                  <a:srgbClr val="F16522"/>
                </a:solidFill>
              </a:rPr>
              <a:t> goals</a:t>
            </a:r>
            <a:endParaRPr lang="en-US" sz="1400" dirty="0"/>
          </a:p>
        </p:txBody>
      </p:sp>
      <p:pic>
        <p:nvPicPr>
          <p:cNvPr id="46" name="Picture 45">
            <a:extLst>
              <a:ext uri="{FF2B5EF4-FFF2-40B4-BE49-F238E27FC236}">
                <a16:creationId xmlns:a16="http://schemas.microsoft.com/office/drawing/2014/main" id="{E1681D4A-0679-E547-A55F-03D81705D899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3544936" y="6685804"/>
            <a:ext cx="475752" cy="475752"/>
          </a:xfrm>
          <a:prstGeom prst="rect">
            <a:avLst/>
          </a:prstGeom>
        </p:spPr>
      </p:pic>
      <p:sp>
        <p:nvSpPr>
          <p:cNvPr id="48" name="Rectangle 47">
            <a:extLst>
              <a:ext uri="{FF2B5EF4-FFF2-40B4-BE49-F238E27FC236}">
                <a16:creationId xmlns:a16="http://schemas.microsoft.com/office/drawing/2014/main" id="{07AB5F81-575E-B74C-B2F9-E094230F76A9}"/>
              </a:ext>
            </a:extLst>
          </p:cNvPr>
          <p:cNvSpPr/>
          <p:nvPr/>
        </p:nvSpPr>
        <p:spPr>
          <a:xfrm>
            <a:off x="4115221" y="6636512"/>
            <a:ext cx="9563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/>
              <a:t>My</a:t>
            </a:r>
            <a:r>
              <a:rPr lang="en-US" b="1" dirty="0">
                <a:solidFill>
                  <a:srgbClr val="F16522"/>
                </a:solidFill>
              </a:rPr>
              <a:t> tasks</a:t>
            </a:r>
            <a:endParaRPr lang="en-US" sz="1400" dirty="0"/>
          </a:p>
        </p:txBody>
      </p:sp>
      <p:pic>
        <p:nvPicPr>
          <p:cNvPr id="54" name="Picture 53">
            <a:extLst>
              <a:ext uri="{FF2B5EF4-FFF2-40B4-BE49-F238E27FC236}">
                <a16:creationId xmlns:a16="http://schemas.microsoft.com/office/drawing/2014/main" id="{87EE3C4E-5558-8744-B13B-2EA12D555B0B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3544936" y="3057419"/>
            <a:ext cx="454426" cy="454426"/>
          </a:xfrm>
          <a:prstGeom prst="rect">
            <a:avLst/>
          </a:prstGeom>
        </p:spPr>
      </p:pic>
      <p:pic>
        <p:nvPicPr>
          <p:cNvPr id="56" name="Picture 55">
            <a:extLst>
              <a:ext uri="{FF2B5EF4-FFF2-40B4-BE49-F238E27FC236}">
                <a16:creationId xmlns:a16="http://schemas.microsoft.com/office/drawing/2014/main" id="{79895002-2C45-4248-85DA-A6DF10165AC7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155080" y="6723474"/>
            <a:ext cx="390542" cy="390542"/>
          </a:xfrm>
          <a:prstGeom prst="rect">
            <a:avLst/>
          </a:prstGeom>
        </p:spPr>
      </p:pic>
      <p:sp>
        <p:nvSpPr>
          <p:cNvPr id="57" name="Rectangle 56">
            <a:extLst>
              <a:ext uri="{FF2B5EF4-FFF2-40B4-BE49-F238E27FC236}">
                <a16:creationId xmlns:a16="http://schemas.microsoft.com/office/drawing/2014/main" id="{712AC14D-CEF6-0A4E-B742-BD6737A563E2}"/>
              </a:ext>
            </a:extLst>
          </p:cNvPr>
          <p:cNvSpPr/>
          <p:nvPr/>
        </p:nvSpPr>
        <p:spPr>
          <a:xfrm>
            <a:off x="652001" y="6629206"/>
            <a:ext cx="24167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/>
              <a:t>Where I</a:t>
            </a:r>
            <a:r>
              <a:rPr lang="en-US" b="1" dirty="0">
                <a:solidFill>
                  <a:srgbClr val="F16522"/>
                </a:solidFill>
              </a:rPr>
              <a:t> find resources</a:t>
            </a:r>
            <a:r>
              <a:rPr lang="en-US" sz="1400" dirty="0"/>
              <a:t>, and</a:t>
            </a:r>
            <a:r>
              <a:rPr lang="en-US" b="1" dirty="0">
                <a:solidFill>
                  <a:srgbClr val="F16522"/>
                </a:solidFill>
              </a:rPr>
              <a:t> people I can talk to</a:t>
            </a:r>
            <a:endParaRPr lang="en-US" sz="1400" dirty="0"/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F6D9DE56-26DC-9146-B36A-0D0D911E3BE2}"/>
              </a:ext>
            </a:extLst>
          </p:cNvPr>
          <p:cNvSpPr txBox="1"/>
          <p:nvPr/>
        </p:nvSpPr>
        <p:spPr>
          <a:xfrm>
            <a:off x="4104558" y="2996636"/>
            <a:ext cx="18340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My</a:t>
            </a:r>
            <a:r>
              <a:rPr lang="en-US" b="1" dirty="0">
                <a:solidFill>
                  <a:srgbClr val="F16522"/>
                </a:solidFill>
              </a:rPr>
              <a:t> schedule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9170183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Rectangle 60">
            <a:extLst>
              <a:ext uri="{FF2B5EF4-FFF2-40B4-BE49-F238E27FC236}">
                <a16:creationId xmlns:a16="http://schemas.microsoft.com/office/drawing/2014/main" id="{2EF6D479-8819-8740-8A65-6ED229CB5282}"/>
              </a:ext>
            </a:extLst>
          </p:cNvPr>
          <p:cNvSpPr/>
          <p:nvPr/>
        </p:nvSpPr>
        <p:spPr>
          <a:xfrm>
            <a:off x="-6718" y="1143731"/>
            <a:ext cx="3448654" cy="183027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85A3787E-25E0-AD40-B0F1-F5A5C104A46F}"/>
              </a:ext>
            </a:extLst>
          </p:cNvPr>
          <p:cNvSpPr/>
          <p:nvPr/>
        </p:nvSpPr>
        <p:spPr>
          <a:xfrm>
            <a:off x="3428926" y="2970561"/>
            <a:ext cx="3448654" cy="183027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C61887C7-99B0-8249-B5B5-19287BC363EB}"/>
              </a:ext>
            </a:extLst>
          </p:cNvPr>
          <p:cNvSpPr/>
          <p:nvPr/>
        </p:nvSpPr>
        <p:spPr>
          <a:xfrm>
            <a:off x="0" y="4793889"/>
            <a:ext cx="3448654" cy="183027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CB19F6F9-868D-354F-9FFB-FD1A115690D3}"/>
              </a:ext>
            </a:extLst>
          </p:cNvPr>
          <p:cNvSpPr/>
          <p:nvPr/>
        </p:nvSpPr>
        <p:spPr>
          <a:xfrm>
            <a:off x="3428926" y="6610272"/>
            <a:ext cx="3448654" cy="186428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D824AF25-B76B-7745-B761-B42E9F943F3D}"/>
              </a:ext>
            </a:extLst>
          </p:cNvPr>
          <p:cNvSpPr/>
          <p:nvPr/>
        </p:nvSpPr>
        <p:spPr>
          <a:xfrm>
            <a:off x="1673583" y="14103880"/>
            <a:ext cx="6858000" cy="131395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9F66B6D5-8FB1-4441-A128-2C1A4349EB5C}"/>
              </a:ext>
            </a:extLst>
          </p:cNvPr>
          <p:cNvSpPr/>
          <p:nvPr/>
        </p:nvSpPr>
        <p:spPr>
          <a:xfrm>
            <a:off x="-6718" y="693216"/>
            <a:ext cx="6864718" cy="447224"/>
          </a:xfrm>
          <a:prstGeom prst="rect">
            <a:avLst/>
          </a:prstGeom>
          <a:solidFill>
            <a:srgbClr val="0058A4"/>
          </a:solidFill>
          <a:ln>
            <a:solidFill>
              <a:schemeClr val="bg1">
                <a:lumMod val="9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DD23A081-6BCE-B847-878D-1394A9D13311}"/>
              </a:ext>
            </a:extLst>
          </p:cNvPr>
          <p:cNvSpPr/>
          <p:nvPr/>
        </p:nvSpPr>
        <p:spPr>
          <a:xfrm>
            <a:off x="-6718" y="8444047"/>
            <a:ext cx="6873344" cy="73801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-12889"/>
            <a:ext cx="6858000" cy="721899"/>
          </a:xfrm>
          <a:solidFill>
            <a:srgbClr val="F16522"/>
          </a:solidFill>
        </p:spPr>
        <p:txBody>
          <a:bodyPr>
            <a:normAutofit fontScale="90000"/>
          </a:bodyPr>
          <a:lstStyle/>
          <a:p>
            <a:r>
              <a:rPr lang="en-CA" sz="3000" b="1" dirty="0">
                <a:solidFill>
                  <a:schemeClr val="bg1"/>
                </a:solidFill>
              </a:rPr>
              <a:t>My online learning/work plan - Explanation</a:t>
            </a:r>
            <a:endParaRPr lang="en-US" sz="3000" b="1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116839" y="4848482"/>
            <a:ext cx="28552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How I  </a:t>
            </a:r>
            <a:r>
              <a:rPr lang="en-US" b="1" dirty="0">
                <a:solidFill>
                  <a:srgbClr val="F16522"/>
                </a:solidFill>
              </a:rPr>
              <a:t>minimize distractions</a:t>
            </a:r>
            <a:r>
              <a:rPr lang="en-US" sz="1400" dirty="0"/>
              <a:t> and </a:t>
            </a:r>
            <a:r>
              <a:rPr lang="en-CA" b="1" dirty="0">
                <a:solidFill>
                  <a:srgbClr val="F16522"/>
                </a:solidFill>
              </a:rPr>
              <a:t>set boundaries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52001" y="4848482"/>
            <a:ext cx="22913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My</a:t>
            </a:r>
            <a:r>
              <a:rPr lang="en-US" b="1" dirty="0">
                <a:solidFill>
                  <a:srgbClr val="F16522"/>
                </a:solidFill>
              </a:rPr>
              <a:t> work space</a:t>
            </a:r>
            <a:endParaRPr lang="en-US" sz="1600" dirty="0"/>
          </a:p>
        </p:txBody>
      </p:sp>
      <p:sp>
        <p:nvSpPr>
          <p:cNvPr id="6" name="TextBox 5"/>
          <p:cNvSpPr txBox="1"/>
          <p:nvPr/>
        </p:nvSpPr>
        <p:spPr>
          <a:xfrm>
            <a:off x="652001" y="1169254"/>
            <a:ext cx="28038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How I take care of my </a:t>
            </a:r>
            <a:r>
              <a:rPr lang="en-US" b="1" dirty="0">
                <a:solidFill>
                  <a:srgbClr val="F16522"/>
                </a:solidFill>
              </a:rPr>
              <a:t>physical </a:t>
            </a:r>
            <a:r>
              <a:rPr lang="en-US" sz="1400" dirty="0"/>
              <a:t>health</a:t>
            </a:r>
            <a:endParaRPr lang="en-US" sz="1400" b="1" dirty="0">
              <a:solidFill>
                <a:srgbClr val="F16522"/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07FF081-07EF-6D46-B4CF-0C31AF493EF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51925" y="8664147"/>
            <a:ext cx="919792" cy="321197"/>
          </a:xfrm>
          <a:prstGeom prst="rect">
            <a:avLst/>
          </a:prstGeom>
        </p:spPr>
      </p:pic>
      <p:sp>
        <p:nvSpPr>
          <p:cNvPr id="43" name="Rounded Rectangle 42">
            <a:extLst>
              <a:ext uri="{FF2B5EF4-FFF2-40B4-BE49-F238E27FC236}">
                <a16:creationId xmlns:a16="http://schemas.microsoft.com/office/drawing/2014/main" id="{06A0D30E-BE16-8D45-9931-80A845FC4EAD}"/>
              </a:ext>
            </a:extLst>
          </p:cNvPr>
          <p:cNvSpPr/>
          <p:nvPr/>
        </p:nvSpPr>
        <p:spPr>
          <a:xfrm>
            <a:off x="4694724" y="8597239"/>
            <a:ext cx="897591" cy="445729"/>
          </a:xfrm>
          <a:prstGeom prst="roundRect">
            <a:avLst>
              <a:gd name="adj" fmla="val 9125"/>
            </a:avLst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FDBC4AB7-3432-074B-BCCD-58C959D00F2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35630" y="8650178"/>
            <a:ext cx="817740" cy="36644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3F3ABF38-4098-8F4F-9042-5D1316BD079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9365" y="4893203"/>
            <a:ext cx="481972" cy="481972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56662287-CF82-2345-B0A2-51CF16B022B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544936" y="4903278"/>
            <a:ext cx="559755" cy="559755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FAEDC698-BDDC-2A4C-A38C-A9524C787D3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2626" y="1202292"/>
            <a:ext cx="575450" cy="575450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FF784798-A641-AF48-B252-3B768AF34B6F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501907" y="1216888"/>
            <a:ext cx="551281" cy="551281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CCB1AB7B-6E7C-C949-9522-5DF4B4D4C959}"/>
              </a:ext>
            </a:extLst>
          </p:cNvPr>
          <p:cNvSpPr/>
          <p:nvPr/>
        </p:nvSpPr>
        <p:spPr>
          <a:xfrm>
            <a:off x="4116839" y="1169254"/>
            <a:ext cx="282793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/>
              <a:t>How I take care of my </a:t>
            </a:r>
            <a:r>
              <a:rPr lang="en-US" b="1" dirty="0">
                <a:solidFill>
                  <a:srgbClr val="F16522"/>
                </a:solidFill>
              </a:rPr>
              <a:t>mental </a:t>
            </a:r>
            <a:r>
              <a:rPr lang="en-US" sz="1400" dirty="0"/>
              <a:t>health</a:t>
            </a:r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id="{ACA8EEE6-989F-4A49-B661-927E8893186C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12475" y="3069111"/>
            <a:ext cx="475752" cy="475752"/>
          </a:xfrm>
          <a:prstGeom prst="rect">
            <a:avLst/>
          </a:prstGeom>
        </p:spPr>
      </p:pic>
      <p:sp>
        <p:nvSpPr>
          <p:cNvPr id="52" name="TextBox 51">
            <a:extLst>
              <a:ext uri="{FF2B5EF4-FFF2-40B4-BE49-F238E27FC236}">
                <a16:creationId xmlns:a16="http://schemas.microsoft.com/office/drawing/2014/main" id="{B8B00FB6-2E34-4E4A-91F8-685B5A6FF0BE}"/>
              </a:ext>
            </a:extLst>
          </p:cNvPr>
          <p:cNvSpPr txBox="1"/>
          <p:nvPr/>
        </p:nvSpPr>
        <p:spPr>
          <a:xfrm>
            <a:off x="652001" y="2995543"/>
            <a:ext cx="18340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My</a:t>
            </a:r>
            <a:r>
              <a:rPr lang="en-US" b="1" dirty="0">
                <a:solidFill>
                  <a:srgbClr val="F16522"/>
                </a:solidFill>
              </a:rPr>
              <a:t> goals</a:t>
            </a:r>
            <a:endParaRPr lang="en-US" sz="1400" dirty="0"/>
          </a:p>
        </p:txBody>
      </p:sp>
      <p:pic>
        <p:nvPicPr>
          <p:cNvPr id="46" name="Picture 45">
            <a:extLst>
              <a:ext uri="{FF2B5EF4-FFF2-40B4-BE49-F238E27FC236}">
                <a16:creationId xmlns:a16="http://schemas.microsoft.com/office/drawing/2014/main" id="{E1681D4A-0679-E547-A55F-03D81705D899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482903" y="6688882"/>
            <a:ext cx="475752" cy="475752"/>
          </a:xfrm>
          <a:prstGeom prst="rect">
            <a:avLst/>
          </a:prstGeom>
        </p:spPr>
      </p:pic>
      <p:sp>
        <p:nvSpPr>
          <p:cNvPr id="48" name="Rectangle 47">
            <a:extLst>
              <a:ext uri="{FF2B5EF4-FFF2-40B4-BE49-F238E27FC236}">
                <a16:creationId xmlns:a16="http://schemas.microsoft.com/office/drawing/2014/main" id="{07AB5F81-575E-B74C-B2F9-E094230F76A9}"/>
              </a:ext>
            </a:extLst>
          </p:cNvPr>
          <p:cNvSpPr/>
          <p:nvPr/>
        </p:nvSpPr>
        <p:spPr>
          <a:xfrm>
            <a:off x="4053188" y="6639590"/>
            <a:ext cx="9563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/>
              <a:t>My</a:t>
            </a:r>
            <a:r>
              <a:rPr lang="en-US" b="1" dirty="0">
                <a:solidFill>
                  <a:srgbClr val="F16522"/>
                </a:solidFill>
              </a:rPr>
              <a:t> tasks</a:t>
            </a:r>
            <a:endParaRPr lang="en-US" sz="1400" dirty="0"/>
          </a:p>
        </p:txBody>
      </p:sp>
      <p:pic>
        <p:nvPicPr>
          <p:cNvPr id="54" name="Picture 53">
            <a:extLst>
              <a:ext uri="{FF2B5EF4-FFF2-40B4-BE49-F238E27FC236}">
                <a16:creationId xmlns:a16="http://schemas.microsoft.com/office/drawing/2014/main" id="{87EE3C4E-5558-8744-B13B-2EA12D555B0B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3536382" y="3027848"/>
            <a:ext cx="454426" cy="454426"/>
          </a:xfrm>
          <a:prstGeom prst="rect">
            <a:avLst/>
          </a:prstGeom>
        </p:spPr>
      </p:pic>
      <p:pic>
        <p:nvPicPr>
          <p:cNvPr id="56" name="Picture 55">
            <a:extLst>
              <a:ext uri="{FF2B5EF4-FFF2-40B4-BE49-F238E27FC236}">
                <a16:creationId xmlns:a16="http://schemas.microsoft.com/office/drawing/2014/main" id="{79895002-2C45-4248-85DA-A6DF10165AC7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55080" y="6723474"/>
            <a:ext cx="390542" cy="390542"/>
          </a:xfrm>
          <a:prstGeom prst="rect">
            <a:avLst/>
          </a:prstGeom>
        </p:spPr>
      </p:pic>
      <p:sp>
        <p:nvSpPr>
          <p:cNvPr id="58" name="TextBox 57">
            <a:extLst>
              <a:ext uri="{FF2B5EF4-FFF2-40B4-BE49-F238E27FC236}">
                <a16:creationId xmlns:a16="http://schemas.microsoft.com/office/drawing/2014/main" id="{F6D9DE56-26DC-9146-B36A-0D0D911E3BE2}"/>
              </a:ext>
            </a:extLst>
          </p:cNvPr>
          <p:cNvSpPr txBox="1"/>
          <p:nvPr/>
        </p:nvSpPr>
        <p:spPr>
          <a:xfrm>
            <a:off x="4036578" y="2975508"/>
            <a:ext cx="18340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My</a:t>
            </a:r>
            <a:r>
              <a:rPr lang="en-US" b="1" dirty="0">
                <a:solidFill>
                  <a:srgbClr val="F16522"/>
                </a:solidFill>
              </a:rPr>
              <a:t> schedule</a:t>
            </a:r>
            <a:endParaRPr lang="en-US" sz="1400" dirty="0"/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E64DE93A-8857-A44B-B102-F197C8003BD9}"/>
              </a:ext>
            </a:extLst>
          </p:cNvPr>
          <p:cNvSpPr txBox="1"/>
          <p:nvPr/>
        </p:nvSpPr>
        <p:spPr>
          <a:xfrm>
            <a:off x="6977449" y="90616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09B48AB-C4FC-5E43-8864-FD206F88C8E2}"/>
              </a:ext>
            </a:extLst>
          </p:cNvPr>
          <p:cNvSpPr txBox="1"/>
          <p:nvPr/>
        </p:nvSpPr>
        <p:spPr>
          <a:xfrm>
            <a:off x="3505771" y="3446346"/>
            <a:ext cx="327549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44000" indent="-144000">
              <a:buFont typeface="Arial" panose="020B0604020202020204" pitchFamily="34" charset="0"/>
              <a:buChar char="•"/>
            </a:pPr>
            <a:r>
              <a:rPr lang="en-US" sz="1200" dirty="0"/>
              <a:t>Plan your schedule: </a:t>
            </a:r>
            <a:r>
              <a:rPr lang="en-US" sz="1200" dirty="0">
                <a:hlinkClick r:id="rId1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LINK </a:t>
            </a:r>
            <a:endParaRPr lang="en-US" sz="1200" dirty="0"/>
          </a:p>
          <a:p>
            <a:pPr marL="144000" indent="-144000">
              <a:buFont typeface="Arial" panose="020B0604020202020204" pitchFamily="34" charset="0"/>
              <a:buChar char="•"/>
            </a:pPr>
            <a:r>
              <a:rPr lang="en-US" sz="1200" dirty="0"/>
              <a:t>Try out a new time-management technique, such as the </a:t>
            </a:r>
            <a:r>
              <a:rPr lang="en-US" sz="1200" dirty="0">
                <a:hlinkClick r:id="rId1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Pomodoro technique</a:t>
            </a:r>
            <a:endParaRPr lang="en-US" sz="1200" dirty="0"/>
          </a:p>
          <a:p>
            <a:pPr marL="144000" indent="-144000">
              <a:buFont typeface="Arial" panose="020B0604020202020204" pitchFamily="34" charset="0"/>
              <a:buChar char="•"/>
            </a:pPr>
            <a:r>
              <a:rPr lang="en-US" sz="1200" dirty="0"/>
              <a:t>You can use any tech/tool for your schedule, not just this space.</a:t>
            </a:r>
          </a:p>
          <a:p>
            <a:pPr marL="144000" indent="-144000">
              <a:buFont typeface="Arial" panose="020B0604020202020204" pitchFamily="34" charset="0"/>
              <a:buChar char="•"/>
            </a:pPr>
            <a:r>
              <a:rPr lang="en-US" sz="1200" dirty="0"/>
              <a:t>Stay disciplined. Falling behind makes it harder to reach your goals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CC23748B-23EA-A94F-A56A-E759DC45899E}"/>
              </a:ext>
            </a:extLst>
          </p:cNvPr>
          <p:cNvSpPr txBox="1"/>
          <p:nvPr/>
        </p:nvSpPr>
        <p:spPr>
          <a:xfrm>
            <a:off x="35835" y="3577350"/>
            <a:ext cx="32754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44000" indent="-144000">
              <a:buFont typeface="Arial" panose="020B0604020202020204" pitchFamily="34" charset="0"/>
              <a:buChar char="•"/>
            </a:pPr>
            <a:r>
              <a:rPr lang="en-US" sz="1200" dirty="0"/>
              <a:t>This </a:t>
            </a:r>
            <a:r>
              <a:rPr lang="en-US" sz="1200" dirty="0">
                <a:hlinkClick r:id="rId1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Growth &amp; Goals module </a:t>
            </a:r>
            <a:r>
              <a:rPr lang="en-US" sz="1200" dirty="0"/>
              <a:t>explains how to set SMART goals and become a more proficient learner. SMART = Specific, Measurable, Accountable (e.g., to a friend!), Realistic, and Time-defined</a:t>
            </a:r>
          </a:p>
          <a:p>
            <a:pPr marL="144000" indent="-144000">
              <a:buFont typeface="Arial" panose="020B0604020202020204" pitchFamily="34" charset="0"/>
              <a:buChar char="•"/>
            </a:pPr>
            <a:r>
              <a:rPr lang="en-US" sz="1200" dirty="0"/>
              <a:t>Mini-deadlines can help you stay on track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CBB7B772-71F0-2E40-AD47-B21F1A00CD52}"/>
              </a:ext>
            </a:extLst>
          </p:cNvPr>
          <p:cNvSpPr txBox="1"/>
          <p:nvPr/>
        </p:nvSpPr>
        <p:spPr>
          <a:xfrm>
            <a:off x="35835" y="7243668"/>
            <a:ext cx="327549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44000" indent="-144000">
              <a:buFont typeface="Arial" panose="020B0604020202020204" pitchFamily="34" charset="0"/>
              <a:buChar char="•"/>
            </a:pPr>
            <a:r>
              <a:rPr lang="en-US" sz="1200" dirty="0"/>
              <a:t>Resources could be for your health, course, or others.</a:t>
            </a:r>
          </a:p>
          <a:p>
            <a:pPr marL="144000" indent="-144000">
              <a:buFont typeface="Arial" panose="020B0604020202020204" pitchFamily="34" charset="0"/>
              <a:buChar char="•"/>
            </a:pPr>
            <a:r>
              <a:rPr lang="en-US" sz="1200" dirty="0"/>
              <a:t>People could include friends, asking your teaching assistant or professor for help, etc.</a:t>
            </a:r>
          </a:p>
          <a:p>
            <a:pPr marL="144000" indent="-144000">
              <a:buFont typeface="Arial" panose="020B0604020202020204" pitchFamily="34" charset="0"/>
              <a:buChar char="•"/>
            </a:pPr>
            <a:r>
              <a:rPr lang="en-CA" sz="1200" dirty="0"/>
              <a:t>Help your instructor by engaging in class discussions (even a thumbs-up helps!)</a:t>
            </a:r>
            <a:endParaRPr lang="en-US" sz="1200" dirty="0"/>
          </a:p>
          <a:p>
            <a:pPr marL="144000" indent="-144000">
              <a:buFont typeface="Arial" panose="020B0604020202020204" pitchFamily="34" charset="0"/>
              <a:buChar char="•"/>
            </a:pPr>
            <a:endParaRPr lang="en-US" sz="1200" dirty="0"/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27516FA4-B92D-FE4B-98F8-B3F190C99951}"/>
              </a:ext>
            </a:extLst>
          </p:cNvPr>
          <p:cNvSpPr txBox="1"/>
          <p:nvPr/>
        </p:nvSpPr>
        <p:spPr>
          <a:xfrm>
            <a:off x="350351" y="733992"/>
            <a:ext cx="56301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Fill in. Post in a prominent place. Revisit regularly </a:t>
            </a:r>
            <a:r>
              <a:rPr lang="en-US" dirty="0">
                <a:solidFill>
                  <a:schemeClr val="bg1"/>
                </a:solidFill>
                <a:sym typeface="Wingdings" pitchFamily="2" charset="2"/>
              </a:rPr>
              <a:t>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88A72A84-D25F-3948-9A16-B46EF1BBC855}"/>
              </a:ext>
            </a:extLst>
          </p:cNvPr>
          <p:cNvSpPr txBox="1"/>
          <p:nvPr/>
        </p:nvSpPr>
        <p:spPr>
          <a:xfrm>
            <a:off x="35835" y="1761031"/>
            <a:ext cx="32754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44000" indent="-144000">
              <a:buFont typeface="Arial" panose="020B0604020202020204" pitchFamily="34" charset="0"/>
              <a:buChar char="•"/>
            </a:pPr>
            <a:r>
              <a:rPr lang="en-US" sz="1200" dirty="0"/>
              <a:t>It’s important to take care of our physical health</a:t>
            </a:r>
          </a:p>
          <a:p>
            <a:pPr marL="144000" indent="-144000">
              <a:buFont typeface="Arial" panose="020B0604020202020204" pitchFamily="34" charset="0"/>
              <a:buChar char="•"/>
            </a:pPr>
            <a:r>
              <a:rPr lang="en-CA" sz="1200" dirty="0"/>
              <a:t>Take breaks, go for a walk, find a new exercise or sport</a:t>
            </a:r>
            <a:endParaRPr lang="en-US" sz="1200" dirty="0"/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5D5AB042-1B47-4744-BCC3-010F80E85C05}"/>
              </a:ext>
            </a:extLst>
          </p:cNvPr>
          <p:cNvSpPr txBox="1"/>
          <p:nvPr/>
        </p:nvSpPr>
        <p:spPr>
          <a:xfrm>
            <a:off x="3505771" y="5428851"/>
            <a:ext cx="292636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44000" indent="-144000">
              <a:buFont typeface="Arial" panose="020B0604020202020204" pitchFamily="34" charset="0"/>
              <a:buChar char="•"/>
            </a:pPr>
            <a:r>
              <a:rPr lang="en-US" sz="1200" dirty="0"/>
              <a:t>My distractions: social media, I suddenly do many chores, read the news over and over again, food</a:t>
            </a:r>
          </a:p>
          <a:p>
            <a:pPr marL="144000" indent="-144000">
              <a:buFont typeface="Arial" panose="020B0604020202020204" pitchFamily="34" charset="0"/>
              <a:buChar char="•"/>
            </a:pPr>
            <a:r>
              <a:rPr lang="en-US" sz="1200" dirty="0"/>
              <a:t>I love my parents… but they interrupt</a:t>
            </a:r>
          </a:p>
          <a:p>
            <a:pPr marL="144000" indent="-144000">
              <a:buFont typeface="Arial" panose="020B0604020202020204" pitchFamily="34" charset="0"/>
              <a:buChar char="•"/>
            </a:pPr>
            <a:r>
              <a:rPr lang="en-US" sz="1200" dirty="0"/>
              <a:t>Read: “Deep work”</a:t>
            </a:r>
          </a:p>
          <a:p>
            <a:pPr marL="144000" indent="-144000">
              <a:buFont typeface="Arial" panose="020B0604020202020204" pitchFamily="34" charset="0"/>
              <a:buChar char="•"/>
            </a:pPr>
            <a:r>
              <a:rPr lang="en-US" sz="1200" dirty="0"/>
              <a:t>Mindfulness (see </a:t>
            </a:r>
            <a:r>
              <a:rPr lang="en-US" sz="1200" dirty="0">
                <a:hlinkClick r:id="rId1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Growth &amp; Goals</a:t>
            </a:r>
            <a:r>
              <a:rPr lang="en-US" sz="1200" dirty="0"/>
              <a:t>)</a:t>
            </a:r>
          </a:p>
          <a:p>
            <a:pPr marL="144000" indent="-144000">
              <a:buFont typeface="Arial" panose="020B0604020202020204" pitchFamily="34" charset="0"/>
              <a:buChar char="•"/>
            </a:pPr>
            <a:endParaRPr lang="en-US" sz="1200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374EAA98-51BF-E844-85EB-3F40EC6B69F2}"/>
              </a:ext>
            </a:extLst>
          </p:cNvPr>
          <p:cNvSpPr/>
          <p:nvPr/>
        </p:nvSpPr>
        <p:spPr>
          <a:xfrm>
            <a:off x="652001" y="6629206"/>
            <a:ext cx="24167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/>
              <a:t>Where I</a:t>
            </a:r>
            <a:r>
              <a:rPr lang="en-US" b="1" dirty="0">
                <a:solidFill>
                  <a:srgbClr val="F16522"/>
                </a:solidFill>
              </a:rPr>
              <a:t> find resources</a:t>
            </a:r>
            <a:r>
              <a:rPr lang="en-US" sz="1400" dirty="0"/>
              <a:t>, and</a:t>
            </a:r>
            <a:r>
              <a:rPr lang="en-US" b="1" dirty="0">
                <a:solidFill>
                  <a:srgbClr val="F16522"/>
                </a:solidFill>
              </a:rPr>
              <a:t> people I can talk to</a:t>
            </a:r>
            <a:endParaRPr lang="en-US" sz="1400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B2599796-2399-4745-9397-2F343A87F060}"/>
              </a:ext>
            </a:extLst>
          </p:cNvPr>
          <p:cNvSpPr txBox="1"/>
          <p:nvPr/>
        </p:nvSpPr>
        <p:spPr>
          <a:xfrm>
            <a:off x="3505771" y="7139915"/>
            <a:ext cx="336926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44000" indent="-144000">
              <a:buFont typeface="Arial" panose="020B0604020202020204" pitchFamily="34" charset="0"/>
              <a:buChar char="•"/>
            </a:pPr>
            <a:r>
              <a:rPr lang="en-US" sz="1200" dirty="0"/>
              <a:t>Setting smaller tasks will help you reach your goals</a:t>
            </a:r>
          </a:p>
          <a:p>
            <a:pPr marL="144000" indent="-144000">
              <a:buFont typeface="Arial" panose="020B0604020202020204" pitchFamily="34" charset="0"/>
              <a:buChar char="•"/>
            </a:pPr>
            <a:r>
              <a:rPr lang="en-US" sz="1200" dirty="0"/>
              <a:t>Regularly checking your email and course pages will help you stay on top of things</a:t>
            </a:r>
          </a:p>
          <a:p>
            <a:pPr marL="144000" indent="-144000">
              <a:buFont typeface="Arial" panose="020B0604020202020204" pitchFamily="34" charset="0"/>
              <a:buChar char="•"/>
            </a:pPr>
            <a:r>
              <a:rPr lang="en-US" sz="1200" dirty="0"/>
              <a:t>Look ahead in your schedule: prepare for upcoming events</a:t>
            </a:r>
          </a:p>
          <a:p>
            <a:pPr marL="144000" indent="-144000">
              <a:buFont typeface="Arial" panose="020B0604020202020204" pitchFamily="34" charset="0"/>
              <a:buChar char="•"/>
            </a:pPr>
            <a:r>
              <a:rPr lang="en-US" sz="1200" dirty="0"/>
              <a:t>Practice writing an exam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43073C4A-68D6-2642-8EA5-9A58CAC84B8F}"/>
              </a:ext>
            </a:extLst>
          </p:cNvPr>
          <p:cNvSpPr txBox="1"/>
          <p:nvPr/>
        </p:nvSpPr>
        <p:spPr>
          <a:xfrm>
            <a:off x="35835" y="5493491"/>
            <a:ext cx="32754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44000" indent="-144000">
              <a:buFont typeface="Arial" panose="020B0604020202020204" pitchFamily="34" charset="0"/>
              <a:buChar char="•"/>
            </a:pPr>
            <a:r>
              <a:rPr lang="en-US" sz="1200" dirty="0"/>
              <a:t>Find a work environment that works for you (as well as possible). Some prefer quiet, others prefer loud. It’s also okay to move around. 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C8012229-5D26-6444-9C6D-25E05E6E0B70}"/>
              </a:ext>
            </a:extLst>
          </p:cNvPr>
          <p:cNvSpPr txBox="1"/>
          <p:nvPr/>
        </p:nvSpPr>
        <p:spPr>
          <a:xfrm>
            <a:off x="3505771" y="1780517"/>
            <a:ext cx="32754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44000" indent="-144000">
              <a:buFont typeface="Arial" panose="020B0604020202020204" pitchFamily="34" charset="0"/>
              <a:buChar char="•"/>
            </a:pPr>
            <a:r>
              <a:rPr lang="en-US" sz="1200" dirty="0"/>
              <a:t>Schedule self-care into your daily schedule</a:t>
            </a:r>
          </a:p>
          <a:p>
            <a:pPr marL="144000" indent="-144000">
              <a:buFont typeface="Arial" panose="020B0604020202020204" pitchFamily="34" charset="0"/>
              <a:buChar char="•"/>
            </a:pPr>
            <a:r>
              <a:rPr lang="en-CA" sz="1200" dirty="0"/>
              <a:t>Stay connected and take time to celebrate all that has worked OK during this transition even though it wasn’t perfect.</a:t>
            </a:r>
          </a:p>
          <a:p>
            <a:pPr marL="144000" indent="-144000">
              <a:buFont typeface="Arial" panose="020B0604020202020204" pitchFamily="34" charset="0"/>
              <a:buChar char="•"/>
            </a:pPr>
            <a:r>
              <a:rPr lang="en-CA" sz="1200" dirty="0">
                <a:hlinkClick r:id="rId15"/>
              </a:rPr>
              <a:t>Recommendations</a:t>
            </a:r>
            <a:r>
              <a:rPr lang="en-CA" sz="1200" dirty="0"/>
              <a:t> from therapist Amanda Carver</a:t>
            </a:r>
            <a:r>
              <a:rPr lang="en-US" sz="1200" dirty="0"/>
              <a:t> and </a:t>
            </a:r>
            <a:r>
              <a:rPr lang="en-US" sz="1200" dirty="0">
                <a:hlinkClick r:id="rId16"/>
              </a:rPr>
              <a:t>uOttawa</a:t>
            </a:r>
            <a:endParaRPr lang="en-CA" sz="1200" dirty="0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F295E8EF-5CCA-3247-93B6-182A58CAEC0E}"/>
              </a:ext>
            </a:extLst>
          </p:cNvPr>
          <p:cNvSpPr txBox="1"/>
          <p:nvPr/>
        </p:nvSpPr>
        <p:spPr>
          <a:xfrm>
            <a:off x="1695" y="8459477"/>
            <a:ext cx="4613224" cy="70788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marL="72000" indent="-72000" defTabSz="169200">
              <a:buFont typeface="Arial" panose="020B0604020202020204" pitchFamily="34" charset="0"/>
              <a:buChar char="•"/>
            </a:pPr>
            <a:r>
              <a:rPr lang="en-US" sz="800" dirty="0"/>
              <a:t>You can chose the timeline to use for each section, e.g., daily, weekly.</a:t>
            </a:r>
          </a:p>
          <a:p>
            <a:pPr marL="72000" indent="-72000" defTabSz="169200">
              <a:buFont typeface="Arial" panose="020B0604020202020204" pitchFamily="34" charset="0"/>
              <a:buChar char="•"/>
            </a:pPr>
            <a:r>
              <a:rPr lang="en-US" sz="800" dirty="0"/>
              <a:t>There are excellent, detailed resources online, such as: </a:t>
            </a:r>
            <a:r>
              <a:rPr lang="en-CA" sz="800" dirty="0">
                <a:hlinkClick r:id="rId1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https://students.carleton.ca/2020/03/top-ten-tips-to-study-online/</a:t>
            </a:r>
            <a:endParaRPr lang="en-US" sz="800" dirty="0"/>
          </a:p>
          <a:p>
            <a:pPr marL="72000" indent="-72000" defTabSz="169200">
              <a:buFont typeface="Arial" panose="020B0604020202020204" pitchFamily="34" charset="0"/>
              <a:buChar char="•"/>
            </a:pPr>
            <a:r>
              <a:rPr lang="en-US" sz="800" dirty="0"/>
              <a:t>Icons from </a:t>
            </a:r>
            <a:r>
              <a:rPr lang="en-US" sz="800" dirty="0" err="1"/>
              <a:t>Freepik</a:t>
            </a:r>
            <a:r>
              <a:rPr lang="en-US" sz="800" dirty="0"/>
              <a:t>, </a:t>
            </a:r>
            <a:r>
              <a:rPr lang="en-US" sz="800" dirty="0" err="1"/>
              <a:t>Kiranshastry</a:t>
            </a:r>
            <a:r>
              <a:rPr lang="en-US" sz="800" dirty="0"/>
              <a:t>, Nikita </a:t>
            </a:r>
            <a:r>
              <a:rPr lang="en-US" sz="800" dirty="0" err="1"/>
              <a:t>Golubev</a:t>
            </a:r>
            <a:r>
              <a:rPr lang="en-US" sz="800" dirty="0"/>
              <a:t>, </a:t>
            </a:r>
            <a:r>
              <a:rPr lang="en-US" sz="800" dirty="0" err="1"/>
              <a:t>Kiranshastry</a:t>
            </a:r>
            <a:r>
              <a:rPr lang="en-US" sz="800" dirty="0"/>
              <a:t>, </a:t>
            </a:r>
            <a:r>
              <a:rPr lang="en-US" sz="800" dirty="0" err="1"/>
              <a:t>Catkuro</a:t>
            </a:r>
            <a:r>
              <a:rPr lang="en-US" sz="800" dirty="0"/>
              <a:t>, and </a:t>
            </a:r>
            <a:r>
              <a:rPr lang="en-US" sz="800" dirty="0" err="1"/>
              <a:t>Eucalyp</a:t>
            </a:r>
            <a:r>
              <a:rPr lang="en-US" sz="800" dirty="0"/>
              <a:t> from </a:t>
            </a:r>
            <a:r>
              <a:rPr lang="en-US" sz="800" dirty="0" err="1"/>
              <a:t>Flaticon</a:t>
            </a:r>
            <a:endParaRPr lang="en-US" sz="800" dirty="0"/>
          </a:p>
          <a:p>
            <a:pPr marL="72000" indent="-72000" defTabSz="169200">
              <a:buFont typeface="Arial" panose="020B0604020202020204" pitchFamily="34" charset="0"/>
              <a:buChar char="•"/>
            </a:pPr>
            <a:r>
              <a:rPr lang="en-US" sz="800" dirty="0"/>
              <a:t>Created by Alison Flynn. Suggestions for this short guide are welcomed!</a:t>
            </a:r>
          </a:p>
        </p:txBody>
      </p:sp>
    </p:spTree>
    <p:extLst>
      <p:ext uri="{BB962C8B-B14F-4D97-AF65-F5344CB8AC3E}">
        <p14:creationId xmlns:p14="http://schemas.microsoft.com/office/powerpoint/2010/main" val="1799774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Rectangle 60">
            <a:extLst>
              <a:ext uri="{FF2B5EF4-FFF2-40B4-BE49-F238E27FC236}">
                <a16:creationId xmlns:a16="http://schemas.microsoft.com/office/drawing/2014/main" id="{2EF6D479-8819-8740-8A65-6ED229CB5282}"/>
              </a:ext>
            </a:extLst>
          </p:cNvPr>
          <p:cNvSpPr/>
          <p:nvPr/>
        </p:nvSpPr>
        <p:spPr>
          <a:xfrm>
            <a:off x="-6718" y="1143731"/>
            <a:ext cx="3448654" cy="183027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85A3787E-25E0-AD40-B0F1-F5A5C104A46F}"/>
              </a:ext>
            </a:extLst>
          </p:cNvPr>
          <p:cNvSpPr/>
          <p:nvPr/>
        </p:nvSpPr>
        <p:spPr>
          <a:xfrm>
            <a:off x="3428926" y="2970561"/>
            <a:ext cx="3448654" cy="183027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C61887C7-99B0-8249-B5B5-19287BC363EB}"/>
              </a:ext>
            </a:extLst>
          </p:cNvPr>
          <p:cNvSpPr/>
          <p:nvPr/>
        </p:nvSpPr>
        <p:spPr>
          <a:xfrm>
            <a:off x="0" y="4793889"/>
            <a:ext cx="3448654" cy="183027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CB19F6F9-868D-354F-9FFB-FD1A115690D3}"/>
              </a:ext>
            </a:extLst>
          </p:cNvPr>
          <p:cNvSpPr/>
          <p:nvPr/>
        </p:nvSpPr>
        <p:spPr>
          <a:xfrm>
            <a:off x="3428926" y="6610272"/>
            <a:ext cx="3448654" cy="185715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D824AF25-B76B-7745-B761-B42E9F943F3D}"/>
              </a:ext>
            </a:extLst>
          </p:cNvPr>
          <p:cNvSpPr/>
          <p:nvPr/>
        </p:nvSpPr>
        <p:spPr>
          <a:xfrm>
            <a:off x="1673583" y="14103880"/>
            <a:ext cx="6858000" cy="131395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9F66B6D5-8FB1-4441-A128-2C1A4349EB5C}"/>
              </a:ext>
            </a:extLst>
          </p:cNvPr>
          <p:cNvSpPr/>
          <p:nvPr/>
        </p:nvSpPr>
        <p:spPr>
          <a:xfrm>
            <a:off x="-6718" y="693216"/>
            <a:ext cx="6864718" cy="447224"/>
          </a:xfrm>
          <a:prstGeom prst="rect">
            <a:avLst/>
          </a:prstGeom>
          <a:solidFill>
            <a:srgbClr val="0058A4"/>
          </a:solidFill>
          <a:ln>
            <a:solidFill>
              <a:schemeClr val="bg1">
                <a:lumMod val="9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DD23A081-6BCE-B847-878D-1394A9D13311}"/>
              </a:ext>
            </a:extLst>
          </p:cNvPr>
          <p:cNvSpPr/>
          <p:nvPr/>
        </p:nvSpPr>
        <p:spPr>
          <a:xfrm>
            <a:off x="-6718" y="8444047"/>
            <a:ext cx="6873344" cy="73801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-12889"/>
            <a:ext cx="6858000" cy="721899"/>
          </a:xfrm>
          <a:solidFill>
            <a:srgbClr val="F16522"/>
          </a:solidFill>
        </p:spPr>
        <p:txBody>
          <a:bodyPr>
            <a:normAutofit/>
          </a:bodyPr>
          <a:lstStyle/>
          <a:p>
            <a:r>
              <a:rPr lang="en-CA" sz="3000" b="1" dirty="0">
                <a:solidFill>
                  <a:schemeClr val="bg1"/>
                </a:solidFill>
              </a:rPr>
              <a:t>My online learning/work plan - Examples</a:t>
            </a:r>
            <a:endParaRPr lang="en-US" sz="3000" b="1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116839" y="4848482"/>
            <a:ext cx="28552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How I  </a:t>
            </a:r>
            <a:r>
              <a:rPr lang="en-US" b="1" dirty="0">
                <a:solidFill>
                  <a:srgbClr val="F16522"/>
                </a:solidFill>
              </a:rPr>
              <a:t>minimize distractions</a:t>
            </a:r>
            <a:r>
              <a:rPr lang="en-US" sz="1400" dirty="0"/>
              <a:t> and </a:t>
            </a:r>
            <a:r>
              <a:rPr lang="en-CA" b="1" dirty="0">
                <a:solidFill>
                  <a:srgbClr val="F16522"/>
                </a:solidFill>
              </a:rPr>
              <a:t>set boundaries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52001" y="4848482"/>
            <a:ext cx="22913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My</a:t>
            </a:r>
            <a:r>
              <a:rPr lang="en-US" b="1" dirty="0">
                <a:solidFill>
                  <a:srgbClr val="F16522"/>
                </a:solidFill>
              </a:rPr>
              <a:t> work space</a:t>
            </a:r>
            <a:endParaRPr lang="en-US" sz="1600" dirty="0"/>
          </a:p>
        </p:txBody>
      </p:sp>
      <p:sp>
        <p:nvSpPr>
          <p:cNvPr id="6" name="TextBox 5"/>
          <p:cNvSpPr txBox="1"/>
          <p:nvPr/>
        </p:nvSpPr>
        <p:spPr>
          <a:xfrm>
            <a:off x="652001" y="1169254"/>
            <a:ext cx="28038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How I take care of my </a:t>
            </a:r>
            <a:r>
              <a:rPr lang="en-US" b="1" dirty="0">
                <a:solidFill>
                  <a:srgbClr val="F16522"/>
                </a:solidFill>
              </a:rPr>
              <a:t>physical </a:t>
            </a:r>
            <a:r>
              <a:rPr lang="en-US" sz="1400" dirty="0"/>
              <a:t>health</a:t>
            </a:r>
            <a:endParaRPr lang="en-US" sz="1400" b="1" dirty="0">
              <a:solidFill>
                <a:srgbClr val="F16522"/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07FF081-07EF-6D46-B4CF-0C31AF493EF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51925" y="8664147"/>
            <a:ext cx="919792" cy="321197"/>
          </a:xfrm>
          <a:prstGeom prst="rect">
            <a:avLst/>
          </a:prstGeom>
        </p:spPr>
      </p:pic>
      <p:sp>
        <p:nvSpPr>
          <p:cNvPr id="43" name="Rounded Rectangle 42">
            <a:extLst>
              <a:ext uri="{FF2B5EF4-FFF2-40B4-BE49-F238E27FC236}">
                <a16:creationId xmlns:a16="http://schemas.microsoft.com/office/drawing/2014/main" id="{06A0D30E-BE16-8D45-9931-80A845FC4EAD}"/>
              </a:ext>
            </a:extLst>
          </p:cNvPr>
          <p:cNvSpPr/>
          <p:nvPr/>
        </p:nvSpPr>
        <p:spPr>
          <a:xfrm>
            <a:off x="4694724" y="8597239"/>
            <a:ext cx="897591" cy="445729"/>
          </a:xfrm>
          <a:prstGeom prst="roundRect">
            <a:avLst>
              <a:gd name="adj" fmla="val 9125"/>
            </a:avLst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FDBC4AB7-3432-074B-BCCD-58C959D00F2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35630" y="8650178"/>
            <a:ext cx="817740" cy="36644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3F3ABF38-4098-8F4F-9042-5D1316BD079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9365" y="4893203"/>
            <a:ext cx="481972" cy="481972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56662287-CF82-2345-B0A2-51CF16B022B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544936" y="4903278"/>
            <a:ext cx="559755" cy="559755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FAEDC698-BDDC-2A4C-A38C-A9524C787D3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2626" y="1202292"/>
            <a:ext cx="575450" cy="575450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FF784798-A641-AF48-B252-3B768AF34B6F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501907" y="1216888"/>
            <a:ext cx="551281" cy="551281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CCB1AB7B-6E7C-C949-9522-5DF4B4D4C959}"/>
              </a:ext>
            </a:extLst>
          </p:cNvPr>
          <p:cNvSpPr/>
          <p:nvPr/>
        </p:nvSpPr>
        <p:spPr>
          <a:xfrm>
            <a:off x="4116839" y="1169254"/>
            <a:ext cx="282793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/>
              <a:t>How I take care of my </a:t>
            </a:r>
            <a:r>
              <a:rPr lang="en-US" b="1" dirty="0">
                <a:solidFill>
                  <a:srgbClr val="F16522"/>
                </a:solidFill>
              </a:rPr>
              <a:t>mental </a:t>
            </a:r>
            <a:r>
              <a:rPr lang="en-US" sz="1400" dirty="0"/>
              <a:t>health</a:t>
            </a:r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id="{ACA8EEE6-989F-4A49-B661-927E8893186C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12475" y="3069111"/>
            <a:ext cx="475752" cy="475752"/>
          </a:xfrm>
          <a:prstGeom prst="rect">
            <a:avLst/>
          </a:prstGeom>
        </p:spPr>
      </p:pic>
      <p:sp>
        <p:nvSpPr>
          <p:cNvPr id="52" name="TextBox 51">
            <a:extLst>
              <a:ext uri="{FF2B5EF4-FFF2-40B4-BE49-F238E27FC236}">
                <a16:creationId xmlns:a16="http://schemas.microsoft.com/office/drawing/2014/main" id="{B8B00FB6-2E34-4E4A-91F8-685B5A6FF0BE}"/>
              </a:ext>
            </a:extLst>
          </p:cNvPr>
          <p:cNvSpPr txBox="1"/>
          <p:nvPr/>
        </p:nvSpPr>
        <p:spPr>
          <a:xfrm>
            <a:off x="652001" y="2995543"/>
            <a:ext cx="18340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My</a:t>
            </a:r>
            <a:r>
              <a:rPr lang="en-US" b="1" dirty="0">
                <a:solidFill>
                  <a:srgbClr val="F16522"/>
                </a:solidFill>
              </a:rPr>
              <a:t> goals</a:t>
            </a:r>
            <a:endParaRPr lang="en-US" sz="1400" dirty="0"/>
          </a:p>
        </p:txBody>
      </p:sp>
      <p:pic>
        <p:nvPicPr>
          <p:cNvPr id="46" name="Picture 45">
            <a:extLst>
              <a:ext uri="{FF2B5EF4-FFF2-40B4-BE49-F238E27FC236}">
                <a16:creationId xmlns:a16="http://schemas.microsoft.com/office/drawing/2014/main" id="{E1681D4A-0679-E547-A55F-03D81705D899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528468" y="6673452"/>
            <a:ext cx="475752" cy="475752"/>
          </a:xfrm>
          <a:prstGeom prst="rect">
            <a:avLst/>
          </a:prstGeom>
        </p:spPr>
      </p:pic>
      <p:sp>
        <p:nvSpPr>
          <p:cNvPr id="48" name="Rectangle 47">
            <a:extLst>
              <a:ext uri="{FF2B5EF4-FFF2-40B4-BE49-F238E27FC236}">
                <a16:creationId xmlns:a16="http://schemas.microsoft.com/office/drawing/2014/main" id="{07AB5F81-575E-B74C-B2F9-E094230F76A9}"/>
              </a:ext>
            </a:extLst>
          </p:cNvPr>
          <p:cNvSpPr/>
          <p:nvPr/>
        </p:nvSpPr>
        <p:spPr>
          <a:xfrm>
            <a:off x="4098753" y="6624160"/>
            <a:ext cx="9563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/>
              <a:t>My</a:t>
            </a:r>
            <a:r>
              <a:rPr lang="en-US" b="1" dirty="0">
                <a:solidFill>
                  <a:srgbClr val="F16522"/>
                </a:solidFill>
              </a:rPr>
              <a:t> tasks</a:t>
            </a:r>
            <a:endParaRPr lang="en-US" sz="1400" dirty="0"/>
          </a:p>
        </p:txBody>
      </p:sp>
      <p:pic>
        <p:nvPicPr>
          <p:cNvPr id="54" name="Picture 53">
            <a:extLst>
              <a:ext uri="{FF2B5EF4-FFF2-40B4-BE49-F238E27FC236}">
                <a16:creationId xmlns:a16="http://schemas.microsoft.com/office/drawing/2014/main" id="{87EE3C4E-5558-8744-B13B-2EA12D555B0B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3516608" y="3024631"/>
            <a:ext cx="454426" cy="454426"/>
          </a:xfrm>
          <a:prstGeom prst="rect">
            <a:avLst/>
          </a:prstGeom>
        </p:spPr>
      </p:pic>
      <p:pic>
        <p:nvPicPr>
          <p:cNvPr id="56" name="Picture 55">
            <a:extLst>
              <a:ext uri="{FF2B5EF4-FFF2-40B4-BE49-F238E27FC236}">
                <a16:creationId xmlns:a16="http://schemas.microsoft.com/office/drawing/2014/main" id="{79895002-2C45-4248-85DA-A6DF10165AC7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55080" y="6723474"/>
            <a:ext cx="390542" cy="390542"/>
          </a:xfrm>
          <a:prstGeom prst="rect">
            <a:avLst/>
          </a:prstGeom>
        </p:spPr>
      </p:pic>
      <p:sp>
        <p:nvSpPr>
          <p:cNvPr id="58" name="TextBox 57">
            <a:extLst>
              <a:ext uri="{FF2B5EF4-FFF2-40B4-BE49-F238E27FC236}">
                <a16:creationId xmlns:a16="http://schemas.microsoft.com/office/drawing/2014/main" id="{F6D9DE56-26DC-9146-B36A-0D0D911E3BE2}"/>
              </a:ext>
            </a:extLst>
          </p:cNvPr>
          <p:cNvSpPr txBox="1"/>
          <p:nvPr/>
        </p:nvSpPr>
        <p:spPr>
          <a:xfrm>
            <a:off x="4076230" y="2963848"/>
            <a:ext cx="18340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My</a:t>
            </a:r>
            <a:r>
              <a:rPr lang="en-US" b="1" dirty="0">
                <a:solidFill>
                  <a:srgbClr val="F16522"/>
                </a:solidFill>
              </a:rPr>
              <a:t> schedule</a:t>
            </a:r>
            <a:endParaRPr lang="en-US" sz="1400" dirty="0"/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E64DE93A-8857-A44B-B102-F197C8003BD9}"/>
              </a:ext>
            </a:extLst>
          </p:cNvPr>
          <p:cNvSpPr txBox="1"/>
          <p:nvPr/>
        </p:nvSpPr>
        <p:spPr>
          <a:xfrm>
            <a:off x="6977449" y="90616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09B48AB-C4FC-5E43-8864-FD206F88C8E2}"/>
              </a:ext>
            </a:extLst>
          </p:cNvPr>
          <p:cNvSpPr txBox="1"/>
          <p:nvPr/>
        </p:nvSpPr>
        <p:spPr>
          <a:xfrm>
            <a:off x="3563871" y="3611898"/>
            <a:ext cx="327549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44000" indent="-144000">
              <a:buFont typeface="Arial" panose="020B0604020202020204" pitchFamily="34" charset="0"/>
              <a:buChar char="•"/>
            </a:pPr>
            <a:r>
              <a:rPr lang="en-US" sz="1200" dirty="0"/>
              <a:t>Plan your schedule: </a:t>
            </a:r>
            <a:r>
              <a:rPr lang="en-US" sz="1200" dirty="0">
                <a:hlinkClick r:id="rId1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LINK </a:t>
            </a:r>
            <a:endParaRPr lang="en-US" sz="1200" dirty="0"/>
          </a:p>
          <a:p>
            <a:pPr marL="144000" indent="-144000">
              <a:buFont typeface="Arial" panose="020B0604020202020204" pitchFamily="34" charset="0"/>
              <a:buChar char="•"/>
            </a:pPr>
            <a:r>
              <a:rPr lang="en-US" sz="1200" dirty="0"/>
              <a:t>Try out a new time-management technique, such as the </a:t>
            </a:r>
            <a:r>
              <a:rPr lang="en-US" sz="1200" dirty="0">
                <a:hlinkClick r:id="rId1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Pomodoro technique</a:t>
            </a:r>
            <a:endParaRPr lang="en-US" sz="1200" dirty="0"/>
          </a:p>
          <a:p>
            <a:pPr marL="144000" indent="-144000">
              <a:buFont typeface="Arial" panose="020B0604020202020204" pitchFamily="34" charset="0"/>
              <a:buChar char="•"/>
            </a:pPr>
            <a:r>
              <a:rPr lang="en-US" sz="1200" dirty="0"/>
              <a:t>You can use any tech/tool for your schedule, not just this space.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CC23748B-23EA-A94F-A56A-E759DC45899E}"/>
              </a:ext>
            </a:extLst>
          </p:cNvPr>
          <p:cNvSpPr txBox="1"/>
          <p:nvPr/>
        </p:nvSpPr>
        <p:spPr>
          <a:xfrm>
            <a:off x="132939" y="3735729"/>
            <a:ext cx="32754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44000" indent="-144000">
              <a:buFont typeface="Arial" panose="020B0604020202020204" pitchFamily="34" charset="0"/>
              <a:buChar char="•"/>
            </a:pPr>
            <a:r>
              <a:rPr lang="en-US" sz="1200" dirty="0"/>
              <a:t>Stay focused during synchronous classes and while studying by closing other browsers and putting my phone on silent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CBB7B772-71F0-2E40-AD47-B21F1A00CD52}"/>
              </a:ext>
            </a:extLst>
          </p:cNvPr>
          <p:cNvSpPr txBox="1"/>
          <p:nvPr/>
        </p:nvSpPr>
        <p:spPr>
          <a:xfrm>
            <a:off x="132939" y="7409256"/>
            <a:ext cx="32754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44000" indent="-144000">
              <a:buFont typeface="Arial" panose="020B0604020202020204" pitchFamily="34" charset="0"/>
              <a:buChar char="•"/>
            </a:pPr>
            <a:r>
              <a:rPr lang="en-US" sz="1200" dirty="0"/>
              <a:t>Stay connected</a:t>
            </a:r>
          </a:p>
          <a:p>
            <a:pPr marL="144000" indent="-144000">
              <a:buFont typeface="Arial" panose="020B0604020202020204" pitchFamily="34" charset="0"/>
              <a:buChar char="•"/>
            </a:pPr>
            <a:r>
              <a:rPr lang="en-US" sz="1200" dirty="0"/>
              <a:t>I can always talk to these people: __, ___, ___</a:t>
            </a:r>
          </a:p>
          <a:p>
            <a:pPr marL="144000" indent="-144000">
              <a:buFont typeface="Arial" panose="020B0604020202020204" pitchFamily="34" charset="0"/>
              <a:buChar char="•"/>
            </a:pPr>
            <a:r>
              <a:rPr lang="en-US" sz="1200" dirty="0"/>
              <a:t>Ask my instructor questions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27516FA4-B92D-FE4B-98F8-B3F190C99951}"/>
              </a:ext>
            </a:extLst>
          </p:cNvPr>
          <p:cNvSpPr txBox="1"/>
          <p:nvPr/>
        </p:nvSpPr>
        <p:spPr>
          <a:xfrm>
            <a:off x="350351" y="733992"/>
            <a:ext cx="56301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Fill in. Post in a prominent place. Revisit regularly </a:t>
            </a:r>
            <a:r>
              <a:rPr lang="en-US" dirty="0">
                <a:solidFill>
                  <a:schemeClr val="bg1"/>
                </a:solidFill>
                <a:sym typeface="Wingdings" pitchFamily="2" charset="2"/>
              </a:rPr>
              <a:t>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88A72A84-D25F-3948-9A16-B46EF1BBC855}"/>
              </a:ext>
            </a:extLst>
          </p:cNvPr>
          <p:cNvSpPr txBox="1"/>
          <p:nvPr/>
        </p:nvSpPr>
        <p:spPr>
          <a:xfrm>
            <a:off x="132939" y="1861533"/>
            <a:ext cx="314363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44000" indent="-144000">
              <a:buFont typeface="Arial" panose="020B0604020202020204" pitchFamily="34" charset="0"/>
              <a:buChar char="•"/>
            </a:pPr>
            <a:r>
              <a:rPr lang="en-US" sz="1200" dirty="0"/>
              <a:t>Example: Run 2x per week</a:t>
            </a:r>
          </a:p>
          <a:p>
            <a:pPr marL="144000" indent="-144000">
              <a:buFont typeface="Arial" panose="020B0604020202020204" pitchFamily="34" charset="0"/>
              <a:buChar char="•"/>
            </a:pPr>
            <a:r>
              <a:rPr lang="en-US" sz="1200" dirty="0"/>
              <a:t>Workout virtually (e.g., </a:t>
            </a:r>
            <a:r>
              <a:rPr lang="en-US" sz="1200" dirty="0">
                <a:hlinkClick r:id="rId1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GNAC</a:t>
            </a:r>
            <a:r>
              <a:rPr lang="en-US" sz="1200" dirty="0"/>
              <a:t>), free apps</a:t>
            </a:r>
          </a:p>
          <a:p>
            <a:pPr marL="144000" indent="-144000">
              <a:buFont typeface="Arial" panose="020B0604020202020204" pitchFamily="34" charset="0"/>
              <a:buChar char="•"/>
            </a:pPr>
            <a:r>
              <a:rPr lang="en-US" sz="1200" dirty="0"/>
              <a:t>Get outside into nature (or at least some fresh air)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5D5AB042-1B47-4744-BCC3-010F80E85C05}"/>
              </a:ext>
            </a:extLst>
          </p:cNvPr>
          <p:cNvSpPr txBox="1"/>
          <p:nvPr/>
        </p:nvSpPr>
        <p:spPr>
          <a:xfrm>
            <a:off x="3563871" y="5451150"/>
            <a:ext cx="340213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44000" indent="-144000">
              <a:buFont typeface="Arial" panose="020B0604020202020204" pitchFamily="34" charset="0"/>
              <a:buChar char="•"/>
            </a:pPr>
            <a:r>
              <a:rPr lang="en-US" sz="1200" dirty="0"/>
              <a:t>Take social media and news apps off my phone, limit app time, use an app (e.g., “Focus”)</a:t>
            </a:r>
          </a:p>
          <a:p>
            <a:pPr marL="144000" indent="-144000">
              <a:buFont typeface="Arial" panose="020B0604020202020204" pitchFamily="34" charset="0"/>
              <a:buChar char="•"/>
            </a:pPr>
            <a:r>
              <a:rPr lang="en-US" sz="1200" dirty="0"/>
              <a:t>Tell family members what my work time is and that I need the uninterrupted time</a:t>
            </a:r>
          </a:p>
          <a:p>
            <a:pPr marL="144000" indent="-144000">
              <a:buFont typeface="Arial" panose="020B0604020202020204" pitchFamily="34" charset="0"/>
              <a:buChar char="•"/>
            </a:pPr>
            <a:r>
              <a:rPr lang="en-US" sz="1200" dirty="0"/>
              <a:t>Use head phones, make a “work playlist”</a:t>
            </a:r>
          </a:p>
          <a:p>
            <a:pPr marL="144000" indent="-144000">
              <a:buFont typeface="Arial" panose="020B0604020202020204" pitchFamily="34" charset="0"/>
              <a:buChar char="•"/>
            </a:pPr>
            <a:r>
              <a:rPr lang="en-US" sz="1200" dirty="0"/>
              <a:t>Drink water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A3483122-243A-984E-8503-FC87F6BC3E3E}"/>
              </a:ext>
            </a:extLst>
          </p:cNvPr>
          <p:cNvSpPr txBox="1"/>
          <p:nvPr/>
        </p:nvSpPr>
        <p:spPr>
          <a:xfrm>
            <a:off x="3563871" y="1861533"/>
            <a:ext cx="327549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44000" indent="-144000">
              <a:buFont typeface="Arial" panose="020B0604020202020204" pitchFamily="34" charset="0"/>
              <a:buChar char="•"/>
            </a:pPr>
            <a:r>
              <a:rPr lang="en-US" sz="1200" dirty="0"/>
              <a:t>Walk the dog, cook a new meal</a:t>
            </a:r>
          </a:p>
          <a:p>
            <a:pPr marL="144000" indent="-144000">
              <a:buFont typeface="Arial" panose="020B0604020202020204" pitchFamily="34" charset="0"/>
              <a:buChar char="•"/>
            </a:pPr>
            <a:r>
              <a:rPr lang="en-US" sz="1200" dirty="0"/>
              <a:t>Reward myself after a study session</a:t>
            </a:r>
          </a:p>
          <a:p>
            <a:pPr marL="144000" indent="-144000">
              <a:buFont typeface="Arial" panose="020B0604020202020204" pitchFamily="34" charset="0"/>
              <a:buChar char="•"/>
            </a:pPr>
            <a:r>
              <a:rPr lang="en-US" sz="1200" dirty="0"/>
              <a:t>Take a break when I need to, meditate</a:t>
            </a:r>
          </a:p>
          <a:p>
            <a:pPr marL="144000" indent="-144000">
              <a:buFont typeface="Arial" panose="020B0604020202020204" pitchFamily="34" charset="0"/>
              <a:buChar char="•"/>
            </a:pPr>
            <a:r>
              <a:rPr lang="en-US" sz="1200" dirty="0"/>
              <a:t>Stay social</a:t>
            </a:r>
          </a:p>
          <a:p>
            <a:pPr marL="144000" indent="-144000">
              <a:buFont typeface="Arial" panose="020B0604020202020204" pitchFamily="34" charset="0"/>
              <a:buChar char="•"/>
            </a:pPr>
            <a:r>
              <a:rPr lang="en-US" sz="1200" dirty="0"/>
              <a:t>Start a gratitude journal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20244B37-E33A-3444-B39C-3D8BE93EA29C}"/>
              </a:ext>
            </a:extLst>
          </p:cNvPr>
          <p:cNvSpPr txBox="1"/>
          <p:nvPr/>
        </p:nvSpPr>
        <p:spPr>
          <a:xfrm>
            <a:off x="132939" y="5589626"/>
            <a:ext cx="31731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44000" indent="-144000">
              <a:buFont typeface="Arial" panose="020B0604020202020204" pitchFamily="34" charset="0"/>
              <a:buChar char="•"/>
            </a:pPr>
            <a:r>
              <a:rPr lang="en-US" sz="1200" dirty="0"/>
              <a:t>This </a:t>
            </a:r>
            <a:r>
              <a:rPr lang="en-US" sz="1200" dirty="0">
                <a:hlinkClick r:id="rId1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Growth &amp; Goals module </a:t>
            </a:r>
            <a:r>
              <a:rPr lang="en-US" sz="1200" dirty="0"/>
              <a:t>explains how to set SMART goals and become a more proficient learner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B6470C37-6483-BA46-97F1-6B088FEB5067}"/>
              </a:ext>
            </a:extLst>
          </p:cNvPr>
          <p:cNvSpPr txBox="1"/>
          <p:nvPr/>
        </p:nvSpPr>
        <p:spPr>
          <a:xfrm>
            <a:off x="3563871" y="7196701"/>
            <a:ext cx="332169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44000" indent="-144000">
              <a:buFont typeface="Arial" panose="020B0604020202020204" pitchFamily="34" charset="0"/>
              <a:buChar char="•"/>
            </a:pPr>
            <a:r>
              <a:rPr lang="en-US" sz="1200" dirty="0"/>
              <a:t>Walk the dog</a:t>
            </a:r>
          </a:p>
          <a:p>
            <a:pPr marL="144000" indent="-144000">
              <a:buFont typeface="Arial" panose="020B0604020202020204" pitchFamily="34" charset="0"/>
              <a:buChar char="•"/>
            </a:pPr>
            <a:r>
              <a:rPr lang="en-US" sz="1200" dirty="0"/>
              <a:t>Cook a new meal</a:t>
            </a:r>
          </a:p>
          <a:p>
            <a:pPr marL="144000" indent="-144000">
              <a:buFont typeface="Arial" panose="020B0604020202020204" pitchFamily="34" charset="0"/>
              <a:buChar char="•"/>
            </a:pPr>
            <a:r>
              <a:rPr lang="en-US" sz="1200" dirty="0"/>
              <a:t>Reward myself after a study session</a:t>
            </a:r>
          </a:p>
          <a:p>
            <a:pPr marL="144000" indent="-144000">
              <a:buFont typeface="Arial" panose="020B0604020202020204" pitchFamily="34" charset="0"/>
              <a:buChar char="•"/>
            </a:pPr>
            <a:r>
              <a:rPr lang="en-US" sz="1200" dirty="0"/>
              <a:t>Take a break when I need to</a:t>
            </a:r>
          </a:p>
          <a:p>
            <a:pPr marL="144000" indent="-144000">
              <a:buFont typeface="Arial" panose="020B0604020202020204" pitchFamily="34" charset="0"/>
              <a:buChar char="•"/>
            </a:pPr>
            <a:r>
              <a:rPr lang="en-US" sz="1200" dirty="0"/>
              <a:t>Call a friend to say hi</a:t>
            </a:r>
          </a:p>
          <a:p>
            <a:pPr marL="144000" indent="-144000">
              <a:buFont typeface="Arial" panose="020B0604020202020204" pitchFamily="34" charset="0"/>
              <a:buChar char="•"/>
            </a:pPr>
            <a:r>
              <a:rPr lang="en-US" sz="1200" dirty="0"/>
              <a:t>Explore the technology being used in the course</a:t>
            </a: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EEEFD43B-D85E-9D43-A60A-BE0B7FC0022D}"/>
              </a:ext>
            </a:extLst>
          </p:cNvPr>
          <p:cNvSpPr/>
          <p:nvPr/>
        </p:nvSpPr>
        <p:spPr>
          <a:xfrm>
            <a:off x="652001" y="6629206"/>
            <a:ext cx="24167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/>
              <a:t>Where I</a:t>
            </a:r>
            <a:r>
              <a:rPr lang="en-US" b="1" dirty="0">
                <a:solidFill>
                  <a:srgbClr val="F16522"/>
                </a:solidFill>
              </a:rPr>
              <a:t> find resources</a:t>
            </a:r>
            <a:r>
              <a:rPr lang="en-US" sz="1400" dirty="0"/>
              <a:t>, and</a:t>
            </a:r>
            <a:r>
              <a:rPr lang="en-US" b="1" dirty="0">
                <a:solidFill>
                  <a:srgbClr val="F16522"/>
                </a:solidFill>
              </a:rPr>
              <a:t> people I can talk to</a:t>
            </a:r>
            <a:endParaRPr lang="en-US" sz="1400" dirty="0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41E10AB7-A82E-704A-B5F1-645B60E30898}"/>
              </a:ext>
            </a:extLst>
          </p:cNvPr>
          <p:cNvSpPr txBox="1"/>
          <p:nvPr/>
        </p:nvSpPr>
        <p:spPr>
          <a:xfrm>
            <a:off x="1695" y="8459477"/>
            <a:ext cx="4613224" cy="70788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marL="72000" indent="-72000" defTabSz="169200">
              <a:buFont typeface="Arial" panose="020B0604020202020204" pitchFamily="34" charset="0"/>
              <a:buChar char="•"/>
            </a:pPr>
            <a:r>
              <a:rPr lang="en-US" sz="800" dirty="0"/>
              <a:t>You can chose the timeline to use for each section, e.g., daily, weekly.</a:t>
            </a:r>
          </a:p>
          <a:p>
            <a:pPr marL="72000" indent="-72000" defTabSz="169200">
              <a:buFont typeface="Arial" panose="020B0604020202020204" pitchFamily="34" charset="0"/>
              <a:buChar char="•"/>
            </a:pPr>
            <a:r>
              <a:rPr lang="en-US" sz="800" dirty="0"/>
              <a:t>There are excellent, detailed resources online, such as: </a:t>
            </a:r>
            <a:r>
              <a:rPr lang="en-CA" sz="800" dirty="0">
                <a:hlinkClick r:id="rId1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https://students.carleton.ca/2020/03/top-ten-tips-to-study-online/</a:t>
            </a:r>
            <a:endParaRPr lang="en-US" sz="800" dirty="0"/>
          </a:p>
          <a:p>
            <a:pPr marL="72000" indent="-72000" defTabSz="169200">
              <a:buFont typeface="Arial" panose="020B0604020202020204" pitchFamily="34" charset="0"/>
              <a:buChar char="•"/>
            </a:pPr>
            <a:r>
              <a:rPr lang="en-US" sz="800" dirty="0"/>
              <a:t>Icons from </a:t>
            </a:r>
            <a:r>
              <a:rPr lang="en-US" sz="800" dirty="0" err="1"/>
              <a:t>Freepik</a:t>
            </a:r>
            <a:r>
              <a:rPr lang="en-US" sz="800" dirty="0"/>
              <a:t>, </a:t>
            </a:r>
            <a:r>
              <a:rPr lang="en-US" sz="800" dirty="0" err="1"/>
              <a:t>Kiranshastry</a:t>
            </a:r>
            <a:r>
              <a:rPr lang="en-US" sz="800" dirty="0"/>
              <a:t>, Nikita </a:t>
            </a:r>
            <a:r>
              <a:rPr lang="en-US" sz="800" dirty="0" err="1"/>
              <a:t>Golubev</a:t>
            </a:r>
            <a:r>
              <a:rPr lang="en-US" sz="800" dirty="0"/>
              <a:t>, </a:t>
            </a:r>
            <a:r>
              <a:rPr lang="en-US" sz="800" dirty="0" err="1"/>
              <a:t>Kiranshastry</a:t>
            </a:r>
            <a:r>
              <a:rPr lang="en-US" sz="800" dirty="0"/>
              <a:t>, </a:t>
            </a:r>
            <a:r>
              <a:rPr lang="en-US" sz="800" dirty="0" err="1"/>
              <a:t>Catkuro</a:t>
            </a:r>
            <a:r>
              <a:rPr lang="en-US" sz="800" dirty="0"/>
              <a:t>, and </a:t>
            </a:r>
            <a:r>
              <a:rPr lang="en-US" sz="800" dirty="0" err="1"/>
              <a:t>Eucalyp</a:t>
            </a:r>
            <a:r>
              <a:rPr lang="en-US" sz="800" dirty="0"/>
              <a:t> from </a:t>
            </a:r>
            <a:r>
              <a:rPr lang="en-US" sz="800" dirty="0" err="1"/>
              <a:t>Flaticon</a:t>
            </a:r>
            <a:endParaRPr lang="en-US" sz="800" dirty="0"/>
          </a:p>
          <a:p>
            <a:pPr marL="72000" indent="-72000" defTabSz="169200">
              <a:buFont typeface="Arial" panose="020B0604020202020204" pitchFamily="34" charset="0"/>
              <a:buChar char="•"/>
            </a:pPr>
            <a:r>
              <a:rPr lang="en-US" sz="800" dirty="0"/>
              <a:t>Created by Alison Flynn. Suggestions for this short guide are welcomed!</a:t>
            </a:r>
          </a:p>
        </p:txBody>
      </p:sp>
    </p:spTree>
    <p:extLst>
      <p:ext uri="{BB962C8B-B14F-4D97-AF65-F5344CB8AC3E}">
        <p14:creationId xmlns:p14="http://schemas.microsoft.com/office/powerpoint/2010/main" val="8907312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3440</TotalTime>
  <Words>932</Words>
  <Application>Microsoft Macintosh PowerPoint</Application>
  <PresentationFormat>Letter Paper (8.5x11 in)</PresentationFormat>
  <Paragraphs>91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Wingdings</vt:lpstr>
      <vt:lpstr>Office Theme</vt:lpstr>
      <vt:lpstr>My online learning/work plan</vt:lpstr>
      <vt:lpstr>My online learning/work plan - Explanation</vt:lpstr>
      <vt:lpstr>My online learning/work plan - Examples</vt:lpstr>
    </vt:vector>
  </TitlesOfParts>
  <Company>University of Ottawa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Moving face-to-face classes online — FAST!</dc:title>
  <dc:creator>Alison Flynn</dc:creator>
  <cp:lastModifiedBy>Microsoft Office User</cp:lastModifiedBy>
  <cp:revision>302</cp:revision>
  <cp:lastPrinted>2020-03-30T12:01:40Z</cp:lastPrinted>
  <dcterms:created xsi:type="dcterms:W3CDTF">2020-03-10T14:57:57Z</dcterms:created>
  <dcterms:modified xsi:type="dcterms:W3CDTF">2020-04-02T14:36:24Z</dcterms:modified>
</cp:coreProperties>
</file>